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ranklin Gothic Demi" panose="020B0703020102020204" pitchFamily="34" charset="0"/>
      <p:regular r:id="rId32"/>
      <p:italic r:id="rId33"/>
    </p:embeddedFont>
    <p:embeddedFont>
      <p:font typeface="Franklin Gothic Medium" panose="020B0603020102020204" pitchFamily="34" charset="0"/>
      <p:regular r:id="rId34"/>
      <p:italic r:id="rId35"/>
    </p:embeddedFont>
    <p:embeddedFont>
      <p:font typeface="FranklinGothic URW Light" panose="020B0604020202020204" charset="0"/>
      <p:regular r:id="rId36"/>
    </p:embeddedFont>
    <p:embeddedFont>
      <p:font typeface="Poppins" panose="00000500000000000000" pitchFamily="2" charset="0"/>
      <p:regular r:id="rId37"/>
      <p:bold r:id="rId38"/>
      <p:italic r:id="rId39"/>
      <p:boldItalic r:id="rId40"/>
    </p:embeddedFont>
    <p:embeddedFont>
      <p:font typeface="Poppins Medium" panose="00000600000000000000" pitchFamily="2" charset="0"/>
      <p:regular r:id="rId41"/>
      <p:italic r:id="rId42"/>
    </p:embeddedFont>
    <p:embeddedFont>
      <p:font typeface="Poppins Semi-Bold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65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76914"/>
            <a:ext cx="16230600" cy="336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Gothic URW Light" panose="020B0604020202020204" charset="0"/>
              </a:rPr>
              <a:t>Courage That Drives</a:t>
            </a:r>
          </a:p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FranklinGothic URW Light" panose="020B0604020202020204" charset="0"/>
              </a:rPr>
              <a:t>Profitable Growth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93213" y="6992928"/>
            <a:ext cx="11101573" cy="691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Presented By James B. Jenkins, CPCU, CIC, CRM</a:t>
            </a:r>
          </a:p>
        </p:txBody>
      </p:sp>
      <p:sp>
        <p:nvSpPr>
          <p:cNvPr id="4" name="AutoShape 4"/>
          <p:cNvSpPr/>
          <p:nvPr/>
        </p:nvSpPr>
        <p:spPr>
          <a:xfrm>
            <a:off x="5897880" y="6090824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7814310"/>
            <a:ext cx="18288000" cy="236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 spc="576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/>
              </a:rPr>
              <a:t>what hard market?</a:t>
            </a:r>
          </a:p>
        </p:txBody>
      </p:sp>
    </p:spTree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632526" y="3390900"/>
            <a:ext cx="5022948" cy="289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17"/>
              </a:lnSpc>
            </a:pPr>
            <a:r>
              <a:rPr lang="en-US" sz="17655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Align</a:t>
            </a:r>
          </a:p>
        </p:txBody>
      </p:sp>
    </p:spTree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336814" y="3390900"/>
            <a:ext cx="9614372" cy="236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I Don’t Care</a:t>
            </a:r>
          </a:p>
        </p:txBody>
      </p:sp>
    </p:spTree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2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44863" y="3543300"/>
            <a:ext cx="10598274" cy="236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Je </a:t>
            </a:r>
            <a:r>
              <a:rPr lang="en-US" sz="14400" dirty="0" err="1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m’en</a:t>
            </a:r>
            <a:r>
              <a:rPr lang="en-US" sz="144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 fiche</a:t>
            </a:r>
          </a:p>
        </p:txBody>
      </p:sp>
    </p:spTree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44762" cy="10287000"/>
          </a:xfrm>
          <a:custGeom>
            <a:avLst/>
            <a:gdLst/>
            <a:ahLst/>
            <a:cxnLst/>
            <a:rect l="l" t="t" r="r" b="b"/>
            <a:pathLst>
              <a:path w="18744762" h="10287000">
                <a:moveTo>
                  <a:pt x="0" y="0"/>
                </a:moveTo>
                <a:lnTo>
                  <a:pt x="18744762" y="0"/>
                </a:lnTo>
                <a:lnTo>
                  <a:pt x="187447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444653" y="904875"/>
            <a:ext cx="12814647" cy="5747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356"/>
              </a:lnSpc>
            </a:pPr>
            <a:r>
              <a:rPr lang="en-US" sz="13051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Alignment</a:t>
            </a:r>
          </a:p>
          <a:p>
            <a:pPr algn="r">
              <a:lnSpc>
                <a:spcPts val="14356"/>
              </a:lnSpc>
            </a:pPr>
            <a:r>
              <a:rPr lang="en-US" sz="13051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=</a:t>
            </a:r>
          </a:p>
          <a:p>
            <a:pPr marL="0" lvl="0" indent="0" algn="r">
              <a:lnSpc>
                <a:spcPts val="14356"/>
              </a:lnSpc>
            </a:pPr>
            <a:r>
              <a:rPr lang="en-US" sz="13051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Attraction</a:t>
            </a:r>
          </a:p>
        </p:txBody>
      </p:sp>
    </p:spTree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814292" y="3114087"/>
            <a:ext cx="2659417" cy="289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17"/>
              </a:lnSpc>
            </a:pPr>
            <a:r>
              <a:rPr lang="en-US" sz="17655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Be</a:t>
            </a:r>
          </a:p>
        </p:txBody>
      </p:sp>
    </p:spTree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0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46203" y="3114087"/>
            <a:ext cx="5058805" cy="289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17"/>
              </a:lnSpc>
            </a:pPr>
            <a:r>
              <a:rPr lang="en-US" sz="17655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Need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241688" y="3114087"/>
            <a:ext cx="5191009" cy="289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17"/>
              </a:lnSpc>
            </a:pPr>
            <a:r>
              <a:rPr lang="en-US" sz="17655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Want</a:t>
            </a:r>
          </a:p>
        </p:txBody>
      </p:sp>
    </p:spTree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561975"/>
            <a:ext cx="7345326" cy="869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00"/>
              </a:lnSpc>
            </a:pPr>
            <a:r>
              <a:rPr lang="en-US" sz="120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What Is</a:t>
            </a:r>
          </a:p>
          <a:p>
            <a:pPr>
              <a:lnSpc>
                <a:spcPts val="16800"/>
              </a:lnSpc>
            </a:pPr>
            <a:r>
              <a:rPr lang="en-US" sz="120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Holding</a:t>
            </a:r>
          </a:p>
          <a:p>
            <a:pPr>
              <a:lnSpc>
                <a:spcPts val="16800"/>
              </a:lnSpc>
            </a:pPr>
            <a:r>
              <a:rPr lang="en-US" sz="120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You </a:t>
            </a:r>
          </a:p>
          <a:p>
            <a:pPr>
              <a:lnSpc>
                <a:spcPts val="16800"/>
              </a:lnSpc>
            </a:pPr>
            <a:r>
              <a:rPr lang="en-US" sz="120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Back?</a:t>
            </a:r>
          </a:p>
        </p:txBody>
      </p:sp>
    </p:spTree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61379" y="752475"/>
            <a:ext cx="3836045" cy="440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672"/>
              </a:lnSpc>
            </a:pPr>
            <a:r>
              <a:rPr lang="en-US" sz="14727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Care</a:t>
            </a:r>
          </a:p>
          <a:p>
            <a:pPr>
              <a:lnSpc>
                <a:spcPts val="17672"/>
              </a:lnSpc>
            </a:pPr>
            <a:r>
              <a:rPr lang="en-US" sz="14727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Less</a:t>
            </a:r>
          </a:p>
        </p:txBody>
      </p:sp>
    </p:spTree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90600"/>
            <a:ext cx="18288000" cy="8229600"/>
          </a:xfrm>
          <a:custGeom>
            <a:avLst/>
            <a:gdLst/>
            <a:ahLst/>
            <a:cxnLst/>
            <a:rect l="l" t="t" r="r" b="b"/>
            <a:pathLst>
              <a:path w="18288000" h="8229600">
                <a:moveTo>
                  <a:pt x="0" y="0"/>
                </a:moveTo>
                <a:lnTo>
                  <a:pt x="18288000" y="0"/>
                </a:lnTo>
                <a:lnTo>
                  <a:pt x="1828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097000" y="1409700"/>
            <a:ext cx="3865504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Gothic URW Light" panose="020B0604020202020204" charset="0"/>
              </a:rPr>
              <a:t>Credit: Getty Images</a:t>
            </a:r>
          </a:p>
        </p:txBody>
      </p:sp>
    </p:spTree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46998" y="1104900"/>
            <a:ext cx="6794004" cy="7548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Courage</a:t>
            </a:r>
          </a:p>
          <a:p>
            <a:pPr algn="ctr">
              <a:lnSpc>
                <a:spcPts val="20160"/>
              </a:lnSpc>
            </a:pPr>
            <a:r>
              <a:rPr lang="en-US" sz="144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Fear</a:t>
            </a:r>
          </a:p>
          <a:p>
            <a:pPr algn="ctr">
              <a:lnSpc>
                <a:spcPts val="20160"/>
              </a:lnSpc>
            </a:pPr>
            <a:r>
              <a:rPr lang="en-US" sz="144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Paradox</a:t>
            </a:r>
          </a:p>
        </p:txBody>
      </p:sp>
    </p:spTree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153547"/>
          </a:xfrm>
          <a:custGeom>
            <a:avLst/>
            <a:gdLst/>
            <a:ahLst/>
            <a:cxnLst/>
            <a:rect l="l" t="t" r="r" b="b"/>
            <a:pathLst>
              <a:path w="18288000" h="3153547">
                <a:moveTo>
                  <a:pt x="0" y="0"/>
                </a:moveTo>
                <a:lnTo>
                  <a:pt x="18288000" y="0"/>
                </a:lnTo>
                <a:lnTo>
                  <a:pt x="18288000" y="3153547"/>
                </a:lnTo>
                <a:lnTo>
                  <a:pt x="0" y="3153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90115" y="225981"/>
            <a:ext cx="2598191" cy="2598725"/>
            <a:chOff x="0" y="0"/>
            <a:chExt cx="3464255" cy="34649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64306" cy="3464941"/>
            </a:xfrm>
            <a:custGeom>
              <a:avLst/>
              <a:gdLst/>
              <a:ahLst/>
              <a:cxnLst/>
              <a:rect l="l" t="t" r="r" b="b"/>
              <a:pathLst>
                <a:path w="3464306" h="3464941">
                  <a:moveTo>
                    <a:pt x="1732534" y="0"/>
                  </a:moveTo>
                  <a:cubicBezTo>
                    <a:pt x="775716" y="0"/>
                    <a:pt x="0" y="775716"/>
                    <a:pt x="0" y="1732534"/>
                  </a:cubicBezTo>
                  <a:cubicBezTo>
                    <a:pt x="0" y="2689352"/>
                    <a:pt x="775716" y="3464941"/>
                    <a:pt x="1732534" y="3464941"/>
                  </a:cubicBezTo>
                  <a:cubicBezTo>
                    <a:pt x="2672588" y="3464941"/>
                    <a:pt x="3437763" y="2716276"/>
                    <a:pt x="3464306" y="1782699"/>
                  </a:cubicBezTo>
                  <a:lnTo>
                    <a:pt x="3464306" y="1782699"/>
                  </a:lnTo>
                  <a:lnTo>
                    <a:pt x="3464306" y="1682242"/>
                  </a:lnTo>
                  <a:lnTo>
                    <a:pt x="3464306" y="1682242"/>
                  </a:lnTo>
                  <a:cubicBezTo>
                    <a:pt x="3437636" y="748665"/>
                    <a:pt x="2672461" y="0"/>
                    <a:pt x="1732534" y="0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r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751856" y="4855483"/>
            <a:ext cx="6637649" cy="1838325"/>
          </a:xfrm>
          <a:custGeom>
            <a:avLst/>
            <a:gdLst/>
            <a:ahLst/>
            <a:cxnLst/>
            <a:rect l="l" t="t" r="r" b="b"/>
            <a:pathLst>
              <a:path w="6637649" h="1838325">
                <a:moveTo>
                  <a:pt x="0" y="0"/>
                </a:moveTo>
                <a:lnTo>
                  <a:pt x="6637648" y="0"/>
                </a:lnTo>
                <a:lnTo>
                  <a:pt x="6637648" y="1838325"/>
                </a:lnTo>
                <a:lnTo>
                  <a:pt x="0" y="183832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05254" y="4100436"/>
            <a:ext cx="6261078" cy="5680072"/>
          </a:xfrm>
          <a:custGeom>
            <a:avLst/>
            <a:gdLst/>
            <a:ahLst/>
            <a:cxnLst/>
            <a:rect l="l" t="t" r="r" b="b"/>
            <a:pathLst>
              <a:path w="6261078" h="5680072">
                <a:moveTo>
                  <a:pt x="0" y="0"/>
                </a:moveTo>
                <a:lnTo>
                  <a:pt x="6261077" y="0"/>
                </a:lnTo>
                <a:lnTo>
                  <a:pt x="6261077" y="5680072"/>
                </a:lnTo>
                <a:lnTo>
                  <a:pt x="0" y="5680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62607" y="9135599"/>
            <a:ext cx="581025" cy="581025"/>
          </a:xfrm>
          <a:custGeom>
            <a:avLst/>
            <a:gdLst/>
            <a:ahLst/>
            <a:cxnLst/>
            <a:rect l="l" t="t" r="r" b="b"/>
            <a:pathLst>
              <a:path w="581025" h="581025">
                <a:moveTo>
                  <a:pt x="0" y="0"/>
                </a:moveTo>
                <a:lnTo>
                  <a:pt x="581025" y="0"/>
                </a:lnTo>
                <a:lnTo>
                  <a:pt x="581025" y="581025"/>
                </a:lnTo>
                <a:lnTo>
                  <a:pt x="0" y="581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890780" y="8346319"/>
            <a:ext cx="438150" cy="438150"/>
          </a:xfrm>
          <a:custGeom>
            <a:avLst/>
            <a:gdLst/>
            <a:ahLst/>
            <a:cxnLst/>
            <a:rect l="l" t="t" r="r" b="b"/>
            <a:pathLst>
              <a:path w="438150" h="438150">
                <a:moveTo>
                  <a:pt x="0" y="0"/>
                </a:moveTo>
                <a:lnTo>
                  <a:pt x="438150" y="0"/>
                </a:lnTo>
                <a:lnTo>
                  <a:pt x="43815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90060" y="4494739"/>
            <a:ext cx="4891466" cy="4891466"/>
          </a:xfrm>
          <a:custGeom>
            <a:avLst/>
            <a:gdLst/>
            <a:ahLst/>
            <a:cxnLst/>
            <a:rect l="l" t="t" r="r" b="b"/>
            <a:pathLst>
              <a:path w="4891466" h="4891466">
                <a:moveTo>
                  <a:pt x="0" y="0"/>
                </a:moveTo>
                <a:lnTo>
                  <a:pt x="4891465" y="0"/>
                </a:lnTo>
                <a:lnTo>
                  <a:pt x="4891465" y="4891466"/>
                </a:lnTo>
                <a:lnTo>
                  <a:pt x="0" y="4891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14502" y="3310690"/>
            <a:ext cx="5662498" cy="76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spc="27" dirty="0">
                <a:solidFill>
                  <a:srgbClr val="1D428A"/>
                </a:solidFill>
                <a:latin typeface="Poppins Medium"/>
              </a:rPr>
              <a:t>1.</a:t>
            </a:r>
            <a:r>
              <a:rPr lang="en-US" sz="4500" spc="27" dirty="0">
                <a:solidFill>
                  <a:srgbClr val="1D428A"/>
                </a:solidFill>
                <a:latin typeface="Poppins Semi-Bold"/>
              </a:rPr>
              <a:t>Scan this QR code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20911" y="3316976"/>
            <a:ext cx="9098299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1D428A"/>
                </a:solidFill>
                <a:latin typeface="Poppins Semi-Bold"/>
              </a:rPr>
              <a:t>2. Enter this code on the screen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05139" y="7500423"/>
            <a:ext cx="3929891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Poppins Semi-Bold"/>
              </a:rPr>
              <a:t>Let's stay in touch!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425241" y="1076073"/>
            <a:ext cx="9964263" cy="89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FDFDFD"/>
                </a:solidFill>
                <a:latin typeface="Franklin Gothic Demi"/>
              </a:rPr>
              <a:t>SHARE FEEDBACK WITH JAMES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22464" y="8086496"/>
            <a:ext cx="3454927" cy="164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8"/>
              </a:lnSpc>
            </a:pPr>
            <a:r>
              <a:rPr lang="en-US" sz="2968">
                <a:solidFill>
                  <a:srgbClr val="000000"/>
                </a:solidFill>
                <a:latin typeface="Poppins"/>
              </a:rPr>
              <a:t>@riskwell @thejamesjenkins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28803" y="5403799"/>
            <a:ext cx="1682515" cy="65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Franklin Gothic Demi"/>
              </a:rPr>
              <a:t>SPARK</a:t>
            </a:r>
          </a:p>
        </p:txBody>
      </p:sp>
    </p:spTree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1483995"/>
            <a:ext cx="6591002" cy="694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39"/>
              </a:lnSpc>
            </a:pPr>
            <a:r>
              <a:rPr lang="en-US" sz="96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Wisdom</a:t>
            </a:r>
          </a:p>
          <a:p>
            <a:pPr>
              <a:lnSpc>
                <a:spcPts val="13439"/>
              </a:lnSpc>
            </a:pPr>
            <a:r>
              <a:rPr lang="en-US" sz="96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Temperance</a:t>
            </a:r>
          </a:p>
          <a:p>
            <a:pPr>
              <a:lnSpc>
                <a:spcPts val="13439"/>
              </a:lnSpc>
            </a:pPr>
            <a:r>
              <a:rPr lang="en-US" sz="96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Justice</a:t>
            </a:r>
          </a:p>
          <a:p>
            <a:pPr>
              <a:lnSpc>
                <a:spcPts val="13439"/>
              </a:lnSpc>
            </a:pPr>
            <a:r>
              <a:rPr lang="en-US" sz="96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Courage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777764" y="8653780"/>
            <a:ext cx="3481536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Gothic URW Light" panose="020B0604020202020204" charset="0"/>
              </a:rPr>
              <a:t>Credit: Davide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Gothic URW Light" panose="020B0604020202020204" charset="0"/>
              </a:rPr>
              <a:t>Trolli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Gothic URW Light" panose="020B0604020202020204" charset="0"/>
            </a:endParaRPr>
          </a:p>
        </p:txBody>
      </p:sp>
    </p:spTree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90600" y="8343900"/>
            <a:ext cx="3865504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DFD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Gothic URW Light" panose="020B0604020202020204" charset="0"/>
              </a:rPr>
              <a:t>Credit: Getty Images</a:t>
            </a:r>
          </a:p>
        </p:txBody>
      </p:sp>
    </p:spTree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61929" y="4039235"/>
            <a:ext cx="9526042" cy="105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26221D"/>
                </a:solidFill>
                <a:latin typeface="Franklin Gothic Demi" panose="020B0703020102020204" pitchFamily="34" charset="0"/>
              </a:rPr>
              <a:t>Here’s Where We’re Going </a:t>
            </a:r>
          </a:p>
        </p:txBody>
      </p:sp>
    </p:spTree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F199985E8F9E4CBF8A40B398A1EC86" ma:contentTypeVersion="17" ma:contentTypeDescription="Create a new document." ma:contentTypeScope="" ma:versionID="3eed1486be27fbaf91c83c7b55a06564">
  <xsd:schema xmlns:xsd="http://www.w3.org/2001/XMLSchema" xmlns:xs="http://www.w3.org/2001/XMLSchema" xmlns:p="http://schemas.microsoft.com/office/2006/metadata/properties" xmlns:ns3="30177145-b487-45cf-9e8b-1a4081c04f68" xmlns:ns4="535f76a0-255b-4811-a061-3c1e84a2e59e" targetNamespace="http://schemas.microsoft.com/office/2006/metadata/properties" ma:root="true" ma:fieldsID="224dcf5cd12a45eef4f0f59562a77c6c" ns3:_="" ns4:_="">
    <xsd:import namespace="30177145-b487-45cf-9e8b-1a4081c04f68"/>
    <xsd:import namespace="535f76a0-255b-4811-a061-3c1e84a2e59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_activity" minOccurs="0"/>
                <xsd:element ref="ns4:MediaServiceLocation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77145-b487-45cf-9e8b-1a4081c04f6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5f76a0-255b-4811-a061-3c1e84a2e5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35f76a0-255b-4811-a061-3c1e84a2e59e" xsi:nil="true"/>
  </documentManagement>
</p:properties>
</file>

<file path=customXml/itemProps1.xml><?xml version="1.0" encoding="utf-8"?>
<ds:datastoreItem xmlns:ds="http://schemas.openxmlformats.org/officeDocument/2006/customXml" ds:itemID="{F3AF0ED2-FC97-4605-B261-23C395D1A9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177145-b487-45cf-9e8b-1a4081c04f68"/>
    <ds:schemaRef ds:uri="535f76a0-255b-4811-a061-3c1e84a2e5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09F566-09F7-4342-A3F0-5AC830FD6D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161969-BADC-42C2-8E44-9E3D3CCEDCE9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535f76a0-255b-4811-a061-3c1e84a2e59e"/>
    <ds:schemaRef ds:uri="30177145-b487-45cf-9e8b-1a4081c04f6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93</Words>
  <Application>Microsoft Office PowerPoint</Application>
  <PresentationFormat>Custom</PresentationFormat>
  <Paragraphs>36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Poppins Medium</vt:lpstr>
      <vt:lpstr>Poppins Semi-Bold</vt:lpstr>
      <vt:lpstr>Calibri</vt:lpstr>
      <vt:lpstr>Arial</vt:lpstr>
      <vt:lpstr>Poppins</vt:lpstr>
      <vt:lpstr>FranklinGothic URW Light</vt:lpstr>
      <vt:lpstr>Franklin Gothic Medium</vt:lpstr>
      <vt:lpstr>Franklin Gothic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The ABCs Of Recruiting And Growing Great ISMs</dc:title>
  <dc:creator>James Jenkins</dc:creator>
  <cp:lastModifiedBy>James Jenkins</cp:lastModifiedBy>
  <cp:revision>3</cp:revision>
  <dcterms:created xsi:type="dcterms:W3CDTF">2006-08-16T00:00:00Z</dcterms:created>
  <dcterms:modified xsi:type="dcterms:W3CDTF">2023-11-03T22:40:11Z</dcterms:modified>
  <dc:identifier>DAFzGx0xiD4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0x0101002DF199985E8F9E4CBF8A40B398A1EC86</vt:lpwstr>
  </property>
</Properties>
</file>